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60" r:id="rId3"/>
    <p:sldId id="271" r:id="rId4"/>
    <p:sldId id="272" r:id="rId5"/>
    <p:sldId id="274" r:id="rId6"/>
    <p:sldId id="275" r:id="rId7"/>
    <p:sldId id="277" r:id="rId8"/>
    <p:sldId id="276" r:id="rId9"/>
    <p:sldId id="278" r:id="rId10"/>
    <p:sldId id="279" r:id="rId11"/>
    <p:sldId id="280" r:id="rId12"/>
    <p:sldId id="282" r:id="rId13"/>
  </p:sldIdLst>
  <p:sldSz cx="12192000" cy="6858000"/>
  <p:notesSz cx="6858000" cy="9144000"/>
  <p:embeddedFontLst>
    <p:embeddedFont>
      <p:font typeface="Aclonica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idact Gothic" panose="020B0604020202020204" charset="0"/>
      <p:regular r:id="rId20"/>
    </p:embeddedFont>
    <p:embeddedFont>
      <p:font typeface="Open Sans Bold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74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1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3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72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54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7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9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b205fd2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b205fd2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5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flipH="1">
            <a:off x="9394774" y="0"/>
            <a:ext cx="2825449" cy="5744340"/>
            <a:chOff x="2429900" y="42589"/>
            <a:chExt cx="825817" cy="1634422"/>
          </a:xfrm>
        </p:grpSpPr>
        <p:sp>
          <p:nvSpPr>
            <p:cNvPr id="12" name="Google Shape;12;p2"/>
            <p:cNvSpPr/>
            <p:nvPr/>
          </p:nvSpPr>
          <p:spPr>
            <a:xfrm>
              <a:off x="2438166" y="42589"/>
              <a:ext cx="817551" cy="1634422"/>
            </a:xfrm>
            <a:custGeom>
              <a:avLst/>
              <a:gdLst/>
              <a:ahLst/>
              <a:cxnLst/>
              <a:rect l="l" t="t" r="r" b="b"/>
              <a:pathLst>
                <a:path w="817551" h="1634422" extrusionOk="0">
                  <a:moveTo>
                    <a:pt x="485597" y="721"/>
                  </a:moveTo>
                  <a:lnTo>
                    <a:pt x="812665" y="0"/>
                  </a:lnTo>
                  <a:cubicBezTo>
                    <a:pt x="812665" y="0"/>
                    <a:pt x="859393" y="627589"/>
                    <a:pt x="663848" y="1041348"/>
                  </a:cubicBezTo>
                  <a:cubicBezTo>
                    <a:pt x="490042" y="1409108"/>
                    <a:pt x="11056" y="1634423"/>
                    <a:pt x="11056" y="1634423"/>
                  </a:cubicBezTo>
                  <a:lnTo>
                    <a:pt x="0" y="1287430"/>
                  </a:lnTo>
                  <a:cubicBezTo>
                    <a:pt x="0" y="1287430"/>
                    <a:pt x="275434" y="1125246"/>
                    <a:pt x="395619" y="860373"/>
                  </a:cubicBezTo>
                  <a:cubicBezTo>
                    <a:pt x="587367" y="437801"/>
                    <a:pt x="485597" y="721"/>
                    <a:pt x="48559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29900" y="42589"/>
              <a:ext cx="360580" cy="1059641"/>
            </a:xfrm>
            <a:custGeom>
              <a:avLst/>
              <a:gdLst/>
              <a:ahLst/>
              <a:cxnLst/>
              <a:rect l="l" t="t" r="r" b="b"/>
              <a:pathLst>
                <a:path w="360580" h="1059641" extrusionOk="0">
                  <a:moveTo>
                    <a:pt x="8197" y="1059642"/>
                  </a:moveTo>
                  <a:lnTo>
                    <a:pt x="0" y="2392"/>
                  </a:lnTo>
                  <a:lnTo>
                    <a:pt x="314944" y="0"/>
                  </a:lnTo>
                  <a:cubicBezTo>
                    <a:pt x="314944" y="0"/>
                    <a:pt x="385928" y="247339"/>
                    <a:pt x="350839" y="457592"/>
                  </a:cubicBezTo>
                  <a:cubicBezTo>
                    <a:pt x="298756" y="769666"/>
                    <a:pt x="8197" y="1059642"/>
                    <a:pt x="8197" y="10596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28" y="2"/>
            <a:ext cx="6958526" cy="6858056"/>
            <a:chOff x="3599167" y="76925"/>
            <a:chExt cx="1918429" cy="1890730"/>
          </a:xfrm>
        </p:grpSpPr>
        <p:sp>
          <p:nvSpPr>
            <p:cNvPr id="15" name="Google Shape;15;p2"/>
            <p:cNvSpPr/>
            <p:nvPr/>
          </p:nvSpPr>
          <p:spPr>
            <a:xfrm>
              <a:off x="3602454" y="76925"/>
              <a:ext cx="1915142" cy="1885548"/>
            </a:xfrm>
            <a:custGeom>
              <a:avLst/>
              <a:gdLst/>
              <a:ahLst/>
              <a:cxnLst/>
              <a:rect l="l" t="t" r="r" b="b"/>
              <a:pathLst>
                <a:path w="1915142" h="1885548" extrusionOk="0">
                  <a:moveTo>
                    <a:pt x="3522" y="230632"/>
                  </a:moveTo>
                  <a:lnTo>
                    <a:pt x="0" y="5282"/>
                  </a:lnTo>
                  <a:lnTo>
                    <a:pt x="676049" y="0"/>
                  </a:lnTo>
                  <a:cubicBezTo>
                    <a:pt x="676049" y="0"/>
                    <a:pt x="1213033" y="227111"/>
                    <a:pt x="1531661" y="589784"/>
                  </a:cubicBezTo>
                  <a:cubicBezTo>
                    <a:pt x="1723421" y="808023"/>
                    <a:pt x="1787826" y="866190"/>
                    <a:pt x="1874982" y="1190133"/>
                  </a:cubicBezTo>
                  <a:cubicBezTo>
                    <a:pt x="1962138" y="1514072"/>
                    <a:pt x="1880285" y="1885549"/>
                    <a:pt x="1880285" y="1885549"/>
                  </a:cubicBezTo>
                  <a:lnTo>
                    <a:pt x="1424305" y="1883788"/>
                  </a:lnTo>
                  <a:cubicBezTo>
                    <a:pt x="1424305" y="1883788"/>
                    <a:pt x="1529353" y="1359576"/>
                    <a:pt x="1276386" y="966543"/>
                  </a:cubicBezTo>
                  <a:cubicBezTo>
                    <a:pt x="818665" y="255280"/>
                    <a:pt x="3522" y="230632"/>
                    <a:pt x="3522" y="2306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99167" y="514939"/>
              <a:ext cx="1244903" cy="1452716"/>
            </a:xfrm>
            <a:custGeom>
              <a:avLst/>
              <a:gdLst/>
              <a:ahLst/>
              <a:cxnLst/>
              <a:rect l="l" t="t" r="r" b="b"/>
              <a:pathLst>
                <a:path w="1244903" h="1452716" extrusionOk="0">
                  <a:moveTo>
                    <a:pt x="0" y="547381"/>
                  </a:moveTo>
                  <a:lnTo>
                    <a:pt x="6364" y="47"/>
                  </a:lnTo>
                  <a:cubicBezTo>
                    <a:pt x="6364" y="47"/>
                    <a:pt x="410395" y="-14697"/>
                    <a:pt x="930806" y="480555"/>
                  </a:cubicBezTo>
                  <a:cubicBezTo>
                    <a:pt x="1358814" y="887877"/>
                    <a:pt x="1225145" y="1447943"/>
                    <a:pt x="1225145" y="1447943"/>
                  </a:cubicBezTo>
                  <a:lnTo>
                    <a:pt x="626913" y="1452716"/>
                  </a:lnTo>
                  <a:cubicBezTo>
                    <a:pt x="626913" y="1452716"/>
                    <a:pt x="642012" y="1082390"/>
                    <a:pt x="485269" y="856055"/>
                  </a:cubicBezTo>
                  <a:cubicBezTo>
                    <a:pt x="328562" y="629720"/>
                    <a:pt x="0" y="547381"/>
                    <a:pt x="0" y="5473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02349" y="1304168"/>
              <a:ext cx="440642" cy="663487"/>
            </a:xfrm>
            <a:custGeom>
              <a:avLst/>
              <a:gdLst/>
              <a:ahLst/>
              <a:cxnLst/>
              <a:rect l="l" t="t" r="r" b="b"/>
              <a:pathLst>
                <a:path w="440642" h="663487" extrusionOk="0">
                  <a:moveTo>
                    <a:pt x="0" y="0"/>
                  </a:moveTo>
                  <a:lnTo>
                    <a:pt x="0" y="658715"/>
                  </a:lnTo>
                  <a:lnTo>
                    <a:pt x="423236" y="663488"/>
                  </a:lnTo>
                  <a:cubicBezTo>
                    <a:pt x="423236" y="663488"/>
                    <a:pt x="462818" y="489362"/>
                    <a:pt x="422604" y="380301"/>
                  </a:cubicBezTo>
                  <a:cubicBezTo>
                    <a:pt x="317592" y="9549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1767750" y="1337650"/>
            <a:ext cx="8656500" cy="37944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189100" y="1565700"/>
            <a:ext cx="7813800" cy="3269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581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189100" y="5361126"/>
            <a:ext cx="7813800" cy="59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 rot="10800000" flipH="1">
            <a:off x="8074821" y="23"/>
            <a:ext cx="4117188" cy="6857950"/>
            <a:chOff x="1863741" y="46170"/>
            <a:chExt cx="1139170" cy="1897502"/>
          </a:xfrm>
        </p:grpSpPr>
        <p:sp>
          <p:nvSpPr>
            <p:cNvPr id="43" name="Google Shape;43;p4"/>
            <p:cNvSpPr/>
            <p:nvPr/>
          </p:nvSpPr>
          <p:spPr>
            <a:xfrm>
              <a:off x="1863741" y="46170"/>
              <a:ext cx="1139170" cy="1894423"/>
            </a:xfrm>
            <a:custGeom>
              <a:avLst/>
              <a:gdLst/>
              <a:ahLst/>
              <a:cxnLst/>
              <a:rect l="l" t="t" r="r" b="b"/>
              <a:pathLst>
                <a:path w="1139170" h="1894423" extrusionOk="0">
                  <a:moveTo>
                    <a:pt x="1139170" y="189686"/>
                  </a:moveTo>
                  <a:lnTo>
                    <a:pt x="1138838" y="0"/>
                  </a:lnTo>
                  <a:lnTo>
                    <a:pt x="681817" y="1499"/>
                  </a:lnTo>
                  <a:cubicBezTo>
                    <a:pt x="681817" y="1499"/>
                    <a:pt x="241381" y="290953"/>
                    <a:pt x="72319" y="820841"/>
                  </a:cubicBezTo>
                  <a:cubicBezTo>
                    <a:pt x="-133783" y="1466837"/>
                    <a:pt x="166142" y="1894424"/>
                    <a:pt x="166142" y="1894424"/>
                  </a:cubicBezTo>
                  <a:lnTo>
                    <a:pt x="518366" y="1891347"/>
                  </a:lnTo>
                  <a:cubicBezTo>
                    <a:pt x="518366" y="1891347"/>
                    <a:pt x="209785" y="1487162"/>
                    <a:pt x="341483" y="1025405"/>
                  </a:cubicBezTo>
                  <a:cubicBezTo>
                    <a:pt x="590653" y="151775"/>
                    <a:pt x="1139170" y="189686"/>
                    <a:pt x="1139170" y="1896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312396" y="377903"/>
              <a:ext cx="688637" cy="1565769"/>
            </a:xfrm>
            <a:custGeom>
              <a:avLst/>
              <a:gdLst/>
              <a:ahLst/>
              <a:cxnLst/>
              <a:rect l="l" t="t" r="r" b="b"/>
              <a:pathLst>
                <a:path w="704488" h="1565769" extrusionOk="0">
                  <a:moveTo>
                    <a:pt x="704489" y="0"/>
                  </a:moveTo>
                  <a:cubicBezTo>
                    <a:pt x="704489" y="0"/>
                    <a:pt x="419136" y="11334"/>
                    <a:pt x="169237" y="307616"/>
                  </a:cubicBezTo>
                  <a:cubicBezTo>
                    <a:pt x="-236818" y="789035"/>
                    <a:pt x="215378" y="1565769"/>
                    <a:pt x="215378" y="1565769"/>
                  </a:cubicBezTo>
                  <a:lnTo>
                    <a:pt x="581442" y="1561155"/>
                  </a:lnTo>
                  <a:cubicBezTo>
                    <a:pt x="581442" y="1561155"/>
                    <a:pt x="329454" y="1206834"/>
                    <a:pt x="386107" y="879782"/>
                  </a:cubicBezTo>
                  <a:cubicBezTo>
                    <a:pt x="453784" y="489110"/>
                    <a:pt x="701416" y="449118"/>
                    <a:pt x="701416" y="449118"/>
                  </a:cubicBezTo>
                  <a:lnTo>
                    <a:pt x="704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12620" y="994672"/>
              <a:ext cx="189331" cy="845944"/>
            </a:xfrm>
            <a:custGeom>
              <a:avLst/>
              <a:gdLst/>
              <a:ahLst/>
              <a:cxnLst/>
              <a:rect l="l" t="t" r="r" b="b"/>
              <a:pathLst>
                <a:path w="189331" h="845944" extrusionOk="0">
                  <a:moveTo>
                    <a:pt x="189332" y="0"/>
                  </a:moveTo>
                  <a:lnTo>
                    <a:pt x="187793" y="845945"/>
                  </a:lnTo>
                  <a:cubicBezTo>
                    <a:pt x="187793" y="845945"/>
                    <a:pt x="-6075" y="625767"/>
                    <a:pt x="147" y="421434"/>
                  </a:cubicBezTo>
                  <a:cubicBezTo>
                    <a:pt x="9376" y="118432"/>
                    <a:pt x="189332" y="0"/>
                    <a:pt x="189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-23600" y="16"/>
            <a:ext cx="3092599" cy="6136610"/>
            <a:chOff x="2453556" y="42589"/>
            <a:chExt cx="823683" cy="1634424"/>
          </a:xfrm>
        </p:grpSpPr>
        <p:sp>
          <p:nvSpPr>
            <p:cNvPr id="47" name="Google Shape;47;p4"/>
            <p:cNvSpPr/>
            <p:nvPr/>
          </p:nvSpPr>
          <p:spPr>
            <a:xfrm>
              <a:off x="2453556" y="42591"/>
              <a:ext cx="823683" cy="1634422"/>
            </a:xfrm>
            <a:custGeom>
              <a:avLst/>
              <a:gdLst/>
              <a:ahLst/>
              <a:cxnLst/>
              <a:rect l="l" t="t" r="r" b="b"/>
              <a:pathLst>
                <a:path w="817551" h="1634422" extrusionOk="0">
                  <a:moveTo>
                    <a:pt x="485597" y="721"/>
                  </a:moveTo>
                  <a:lnTo>
                    <a:pt x="812665" y="0"/>
                  </a:lnTo>
                  <a:cubicBezTo>
                    <a:pt x="812665" y="0"/>
                    <a:pt x="859393" y="627589"/>
                    <a:pt x="663848" y="1041348"/>
                  </a:cubicBezTo>
                  <a:cubicBezTo>
                    <a:pt x="490042" y="1409108"/>
                    <a:pt x="11056" y="1634423"/>
                    <a:pt x="11056" y="1634423"/>
                  </a:cubicBezTo>
                  <a:lnTo>
                    <a:pt x="0" y="1287430"/>
                  </a:lnTo>
                  <a:cubicBezTo>
                    <a:pt x="0" y="1287430"/>
                    <a:pt x="275434" y="1125246"/>
                    <a:pt x="395619" y="860373"/>
                  </a:cubicBezTo>
                  <a:cubicBezTo>
                    <a:pt x="587367" y="437801"/>
                    <a:pt x="485597" y="721"/>
                    <a:pt x="48559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2453558" y="42589"/>
              <a:ext cx="360580" cy="1059641"/>
            </a:xfrm>
            <a:custGeom>
              <a:avLst/>
              <a:gdLst/>
              <a:ahLst/>
              <a:cxnLst/>
              <a:rect l="l" t="t" r="r" b="b"/>
              <a:pathLst>
                <a:path w="360580" h="1059641" extrusionOk="0">
                  <a:moveTo>
                    <a:pt x="8197" y="1059642"/>
                  </a:moveTo>
                  <a:lnTo>
                    <a:pt x="0" y="2392"/>
                  </a:lnTo>
                  <a:lnTo>
                    <a:pt x="314944" y="0"/>
                  </a:lnTo>
                  <a:cubicBezTo>
                    <a:pt x="314944" y="0"/>
                    <a:pt x="385928" y="247339"/>
                    <a:pt x="350839" y="457592"/>
                  </a:cubicBezTo>
                  <a:cubicBezTo>
                    <a:pt x="298756" y="769666"/>
                    <a:pt x="8197" y="1059642"/>
                    <a:pt x="8197" y="10596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4"/>
          <p:cNvSpPr/>
          <p:nvPr/>
        </p:nvSpPr>
        <p:spPr>
          <a:xfrm>
            <a:off x="1257750" y="1119000"/>
            <a:ext cx="9676500" cy="4620000"/>
          </a:xfrm>
          <a:prstGeom prst="roundRect">
            <a:avLst>
              <a:gd name="adj" fmla="val 65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1650375" y="1653000"/>
            <a:ext cx="8992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4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650375" y="2596273"/>
            <a:ext cx="8992500" cy="2789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4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with Caption">
  <p:cSld name="CAPTION_ONLY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>
            <a:spLocks noGrp="1"/>
          </p:cNvSpPr>
          <p:nvPr>
            <p:ph type="pic" idx="2"/>
          </p:nvPr>
        </p:nvSpPr>
        <p:spPr>
          <a:xfrm>
            <a:off x="1875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19"/>
          <p:cNvSpPr txBox="1">
            <a:spLocks noGrp="1"/>
          </p:cNvSpPr>
          <p:nvPr>
            <p:ph type="body" idx="1"/>
          </p:nvPr>
        </p:nvSpPr>
        <p:spPr>
          <a:xfrm>
            <a:off x="614575" y="4051550"/>
            <a:ext cx="3999300" cy="17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>
                <a:solidFill>
                  <a:schemeClr val="accent6"/>
                </a:solidFill>
                <a:latin typeface="Aclonica"/>
                <a:ea typeface="Aclonica"/>
                <a:cs typeface="Aclonica"/>
                <a:sym typeface="Aclonica"/>
              </a:defRPr>
            </a:lvl1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clonica"/>
              <a:buNone/>
              <a:defRPr sz="4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clonica"/>
              <a:buNone/>
              <a:defRPr sz="45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●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○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idact Gothic"/>
              <a:buChar char="■"/>
              <a:defRPr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5" r:id="rId3"/>
    <p:sldLayoutId id="214748366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/>
          <p:nvPr/>
        </p:nvSpPr>
        <p:spPr>
          <a:xfrm>
            <a:off x="1767750" y="5361125"/>
            <a:ext cx="8656500" cy="592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4" name="Google Shape;344;p23"/>
          <p:cNvSpPr txBox="1">
            <a:spLocks noGrp="1"/>
          </p:cNvSpPr>
          <p:nvPr>
            <p:ph type="ctrTitle"/>
          </p:nvPr>
        </p:nvSpPr>
        <p:spPr>
          <a:xfrm>
            <a:off x="2126182" y="3251131"/>
            <a:ext cx="7939635" cy="78525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ts val="5040"/>
              </a:lnSpc>
            </a:pP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Экзамен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ПМ 02. </a:t>
            </a: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Осуществление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интеграции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программных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модулей</a:t>
            </a:r>
            <a: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en-US" sz="20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5" name="Google Shape;345;p23"/>
          <p:cNvSpPr txBox="1">
            <a:spLocks noGrp="1"/>
          </p:cNvSpPr>
          <p:nvPr>
            <p:ph type="subTitle" idx="1"/>
          </p:nvPr>
        </p:nvSpPr>
        <p:spPr>
          <a:xfrm>
            <a:off x="2189100" y="5361126"/>
            <a:ext cx="7813800" cy="59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Разработка системы для дистанционного обучения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00" y="1563599"/>
            <a:ext cx="7518285" cy="1482965"/>
          </a:xfrm>
          <a:prstGeom prst="rect">
            <a:avLst/>
          </a:prstGeom>
        </p:spPr>
      </p:pic>
      <p:sp>
        <p:nvSpPr>
          <p:cNvPr id="6" name="Google Shape;345;p23"/>
          <p:cNvSpPr txBox="1">
            <a:spLocks/>
          </p:cNvSpPr>
          <p:nvPr/>
        </p:nvSpPr>
        <p:spPr>
          <a:xfrm>
            <a:off x="8518358" y="3518473"/>
            <a:ext cx="1905892" cy="186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20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Didact Gothic"/>
              <a:buNone/>
              <a:defRPr sz="37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ru-RU" dirty="0" err="1" smtClean="0"/>
              <a:t>Выполгнил</a:t>
            </a:r>
            <a:r>
              <a:rPr lang="ru-RU" dirty="0" smtClean="0"/>
              <a:t> студент группы: П50-3-20</a:t>
            </a:r>
            <a:br>
              <a:rPr lang="ru-RU" dirty="0" smtClean="0"/>
            </a:br>
            <a:r>
              <a:rPr lang="ru-RU" dirty="0" smtClean="0"/>
              <a:t>Магомедов </a:t>
            </a:r>
            <a:r>
              <a:rPr lang="ru-RU" dirty="0" err="1" smtClean="0"/>
              <a:t>Закир</a:t>
            </a:r>
            <a:r>
              <a:rPr lang="ru-RU" dirty="0" smtClean="0"/>
              <a:t> </a:t>
            </a:r>
            <a:r>
              <a:rPr lang="ru-RU" dirty="0" err="1" smtClean="0"/>
              <a:t>Асланович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2486578" y="611058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2842080" y="612204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3123901" y="611090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2.5 </a:t>
            </a:r>
            <a:r>
              <a:rPr lang="en-US" sz="2800" dirty="0" err="1">
                <a:latin typeface="Open Sans Bold"/>
              </a:rPr>
              <a:t>Производить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инспектирование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компонент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обеспечения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на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предмет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соответствия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стандартам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кодирования</a:t>
            </a:r>
            <a:endParaRPr lang="en-US" sz="2800" dirty="0">
              <a:latin typeface="Open Sans Bold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418049" y="1143382"/>
            <a:ext cx="2686927" cy="5714098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104976" y="1143902"/>
            <a:ext cx="6457022" cy="5713578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18776" y="3247505"/>
            <a:ext cx="3590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2486578" y="611058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2842080" y="612204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3123901" y="611090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2.5 </a:t>
            </a:r>
            <a:r>
              <a:rPr lang="en-US" sz="2800" dirty="0" err="1">
                <a:latin typeface="Open Sans Bold"/>
              </a:rPr>
              <a:t>Производить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инспектирование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компонент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обеспечения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на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предмет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соответствия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стандартам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кодирования</a:t>
            </a:r>
            <a:endParaRPr lang="en-US" sz="2800" dirty="0">
              <a:latin typeface="Open Sans Bold"/>
            </a:endParaRPr>
          </a:p>
        </p:txBody>
      </p:sp>
      <p:pic>
        <p:nvPicPr>
          <p:cNvPr id="2" name="2024-04-12 02-34-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7480" y="1143902"/>
            <a:ext cx="9559120" cy="53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3781978" y="611058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4137480" y="612204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4419301" y="611090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-2071087" y="292589"/>
            <a:ext cx="15162246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ru-RU" sz="3600" dirty="0" smtClean="0">
                <a:latin typeface="Open Sans Bold"/>
              </a:rPr>
              <a:t>СПАСИБО ЗА ВНИМАНИЕ</a:t>
            </a:r>
            <a:endParaRPr lang="en-US" sz="3600" dirty="0">
              <a:latin typeface="Open Sans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87" y="3126105"/>
            <a:ext cx="2914650" cy="35623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904" y="3126105"/>
            <a:ext cx="2696920" cy="3562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398" y="3126105"/>
            <a:ext cx="2778435" cy="356235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0" y="1930906"/>
            <a:ext cx="11055315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 smtClean="0">
                <a:latin typeface="Open Sans Bold"/>
              </a:rPr>
              <a:t>UQCqSA6hSAUKXniuYCRjjOvjXGmsrqDfpt-n-VsMFOUNWCud </a:t>
            </a:r>
            <a:r>
              <a:rPr lang="ru-RU" sz="2800" dirty="0" smtClean="0">
                <a:latin typeface="Open Sans Bold"/>
              </a:rPr>
              <a:t>–</a:t>
            </a:r>
            <a:r>
              <a:rPr lang="en-US" sz="2800" dirty="0" smtClean="0">
                <a:latin typeface="Open Sans Bold"/>
              </a:rPr>
              <a:t> ton space</a:t>
            </a:r>
            <a:r>
              <a:rPr lang="ru-RU" sz="2800" dirty="0" smtClean="0">
                <a:latin typeface="Open Sans Bold"/>
              </a:rPr>
              <a:t> </a:t>
            </a:r>
            <a:endParaRPr lang="en-US" sz="2800" dirty="0"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0555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>
            <a:spLocks noGrp="1"/>
          </p:cNvSpPr>
          <p:nvPr>
            <p:ph type="title"/>
          </p:nvPr>
        </p:nvSpPr>
        <p:spPr>
          <a:xfrm>
            <a:off x="2068645" y="1233805"/>
            <a:ext cx="8054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>
              <a:buSzPts val="990"/>
            </a:pP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ПК 2.1. </a:t>
            </a:r>
            <a:r>
              <a:rPr lang="ru-RU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Разрабатывать</a:t>
            </a:r>
            <a:r>
              <a:rPr lang="en-US" sz="1800" kern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требования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к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программным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модулям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основе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анализа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проектной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и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технической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документации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предмет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взаимодействия</a:t>
            </a:r>
            <a:r>
              <a:rPr lang="en-US" sz="1800" kern="12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компонент</a:t>
            </a:r>
            <a:r>
              <a:rPr lang="ru-RU" sz="1800" kern="1200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ов</a:t>
            </a:r>
            <a:endParaRPr sz="1800" dirty="0">
              <a:solidFill>
                <a:schemeClr val="accent6"/>
              </a:solidFill>
            </a:endParaRPr>
          </a:p>
        </p:txBody>
      </p:sp>
      <p:cxnSp>
        <p:nvCxnSpPr>
          <p:cNvPr id="384" name="Google Shape;384;p27"/>
          <p:cNvCxnSpPr/>
          <p:nvPr/>
        </p:nvCxnSpPr>
        <p:spPr>
          <a:xfrm>
            <a:off x="1879345" y="2547825"/>
            <a:ext cx="8433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 descr="Что такое Next.js и для чего он нужен? | PXSTUDI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32" y="2547824"/>
            <a:ext cx="4038600" cy="31000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Working with Components and Layouts in Next.js | by AllDevUtils |  JavaScript in Plain Engli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1" y="2547822"/>
            <a:ext cx="6146131" cy="1786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95" y="1816404"/>
            <a:ext cx="5767752" cy="504159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9374" y="4808"/>
            <a:ext cx="11069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2.1. </a:t>
            </a:r>
            <a:r>
              <a:rPr lang="ru-RU" sz="28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</a:t>
            </a:r>
            <a:r>
              <a:rPr lang="en-US" sz="28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программным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модулям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проектной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технической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документации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взаимодействия</a:t>
            </a:r>
            <a:r>
              <a: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</a:t>
            </a:r>
            <a:r>
              <a:rPr lang="ru-RU" sz="2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</a:t>
            </a:r>
            <a:endParaRPr lang="ru-RU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12" y="789235"/>
            <a:ext cx="9538881" cy="536562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9309" y="0"/>
            <a:ext cx="11069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2.2 Выполнять интеграцию модулей в программное обеспечение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8345" y="2245544"/>
            <a:ext cx="4906002" cy="24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6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2.2 Выполнять интеграцию модулей в программное обеспечение</a:t>
            </a:r>
            <a:endParaRPr lang="ru-RU" sz="2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02573"/>
            <a:ext cx="6094095" cy="2293620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585995"/>
            <a:ext cx="6094095" cy="33197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095" y="1389803"/>
            <a:ext cx="6097905" cy="54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9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2.3 </a:t>
            </a:r>
            <a:r>
              <a:rPr lang="en-US" sz="2800" dirty="0" err="1">
                <a:latin typeface="Open Sans Bold"/>
              </a:rPr>
              <a:t>Выполнять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отладку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модуля</a:t>
            </a:r>
            <a:r>
              <a:rPr lang="en-US" sz="2800" dirty="0">
                <a:latin typeface="Open Sans Bold"/>
              </a:rPr>
              <a:t> с </a:t>
            </a:r>
            <a:r>
              <a:rPr lang="en-US" sz="2800" dirty="0" err="1">
                <a:latin typeface="Open Sans Bold"/>
              </a:rPr>
              <a:t>использованием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специализированных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средств</a:t>
            </a:r>
            <a:endParaRPr lang="en-US" sz="2800" dirty="0">
              <a:latin typeface="Open Sans Bol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902"/>
            <a:ext cx="5871713" cy="58341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713" y="1143902"/>
            <a:ext cx="6320287" cy="58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2.3 </a:t>
            </a:r>
            <a:r>
              <a:rPr lang="en-US" sz="2800" dirty="0" err="1">
                <a:latin typeface="Open Sans Bold"/>
              </a:rPr>
              <a:t>Выполнять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отладку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модуля</a:t>
            </a:r>
            <a:r>
              <a:rPr lang="en-US" sz="2800" dirty="0">
                <a:latin typeface="Open Sans Bold"/>
              </a:rPr>
              <a:t> с </a:t>
            </a:r>
            <a:r>
              <a:rPr lang="en-US" sz="2800" dirty="0" err="1">
                <a:latin typeface="Open Sans Bold"/>
              </a:rPr>
              <a:t>использованием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специализированных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средств</a:t>
            </a:r>
            <a:endParaRPr lang="en-US" sz="2800" dirty="0">
              <a:latin typeface="Open Sans Bold"/>
            </a:endParaRPr>
          </a:p>
        </p:txBody>
      </p:sp>
      <p:pic>
        <p:nvPicPr>
          <p:cNvPr id="16" name="Рисунок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03553" y="2457125"/>
            <a:ext cx="9484143" cy="43073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51965" t="71930" r="13249" b="5454"/>
          <a:stretch/>
        </p:blipFill>
        <p:spPr>
          <a:xfrm>
            <a:off x="203553" y="1093546"/>
            <a:ext cx="3850106" cy="13635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9795" t="18195" r="4267" b="4135"/>
          <a:stretch/>
        </p:blipFill>
        <p:spPr>
          <a:xfrm>
            <a:off x="4053659" y="1093546"/>
            <a:ext cx="6781835" cy="1650206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6"/>
          <a:stretch>
            <a:fillRect/>
          </a:stretch>
        </p:blipFill>
        <p:spPr>
          <a:xfrm>
            <a:off x="5236817" y="3262479"/>
            <a:ext cx="6621558" cy="35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2.4 </a:t>
            </a:r>
            <a:r>
              <a:rPr lang="en-US" sz="2800" dirty="0" err="1">
                <a:latin typeface="Open Sans Bold"/>
              </a:rPr>
              <a:t>Осуществлять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разработку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тестовых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наборов</a:t>
            </a:r>
            <a:r>
              <a:rPr lang="en-US" sz="2800" dirty="0">
                <a:latin typeface="Open Sans Bold"/>
              </a:rPr>
              <a:t> и </a:t>
            </a:r>
            <a:r>
              <a:rPr lang="en-US" sz="2800" dirty="0" err="1">
                <a:latin typeface="Open Sans Bold"/>
              </a:rPr>
              <a:t>тестовых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сценариев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для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обеспечения</a:t>
            </a:r>
            <a:endParaRPr lang="en-US" sz="2800" dirty="0">
              <a:latin typeface="Open Sans Bold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133588" y="1177311"/>
            <a:ext cx="8320601" cy="3344672"/>
          </a:xfrm>
          <a:prstGeom prst="rect">
            <a:avLst/>
          </a:prstGeom>
        </p:spPr>
      </p:pic>
      <p:pic>
        <p:nvPicPr>
          <p:cNvPr id="17" name="Рисунок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079947" y="2677948"/>
            <a:ext cx="7315200" cy="36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2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/>
          <p:nvPr/>
        </p:nvSpPr>
        <p:spPr>
          <a:xfrm>
            <a:off x="561525" y="6110068"/>
            <a:ext cx="227849" cy="187614"/>
          </a:xfrm>
          <a:custGeom>
            <a:avLst/>
            <a:gdLst/>
            <a:ahLst/>
            <a:cxnLst/>
            <a:rect l="l" t="t" r="r" b="b"/>
            <a:pathLst>
              <a:path w="279569" h="230201" extrusionOk="0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oogle Shape;524;p38"/>
          <p:cNvGrpSpPr/>
          <p:nvPr/>
        </p:nvGrpSpPr>
        <p:grpSpPr>
          <a:xfrm>
            <a:off x="917027" y="6121528"/>
            <a:ext cx="177337" cy="164814"/>
            <a:chOff x="2045075" y="5290572"/>
            <a:chExt cx="265832" cy="247061"/>
          </a:xfrm>
        </p:grpSpPr>
        <p:sp>
          <p:nvSpPr>
            <p:cNvPr id="525" name="Google Shape;525;p38"/>
            <p:cNvSpPr/>
            <p:nvPr/>
          </p:nvSpPr>
          <p:spPr>
            <a:xfrm>
              <a:off x="2156248" y="5290595"/>
              <a:ext cx="154659" cy="247038"/>
            </a:xfrm>
            <a:custGeom>
              <a:avLst/>
              <a:gdLst/>
              <a:ahLst/>
              <a:cxnLst/>
              <a:rect l="l" t="t" r="r" b="b"/>
              <a:pathLst>
                <a:path w="154659" h="247038" extrusionOk="0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045075" y="5290572"/>
              <a:ext cx="263635" cy="106799"/>
            </a:xfrm>
            <a:custGeom>
              <a:avLst/>
              <a:gdLst/>
              <a:ahLst/>
              <a:cxnLst/>
              <a:rect l="l" t="t" r="r" b="b"/>
              <a:pathLst>
                <a:path w="263635" h="106799" extrusionOk="0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38"/>
          <p:cNvGrpSpPr/>
          <p:nvPr/>
        </p:nvGrpSpPr>
        <p:grpSpPr>
          <a:xfrm>
            <a:off x="1198848" y="6110388"/>
            <a:ext cx="184709" cy="187703"/>
            <a:chOff x="10064117" y="7392669"/>
            <a:chExt cx="632132" cy="642160"/>
          </a:xfrm>
        </p:grpSpPr>
        <p:sp>
          <p:nvSpPr>
            <p:cNvPr id="528" name="Google Shape;528;p38"/>
            <p:cNvSpPr/>
            <p:nvPr/>
          </p:nvSpPr>
          <p:spPr>
            <a:xfrm>
              <a:off x="10064117" y="7759301"/>
              <a:ext cx="632132" cy="275528"/>
            </a:xfrm>
            <a:custGeom>
              <a:avLst/>
              <a:gdLst/>
              <a:ahLst/>
              <a:cxnLst/>
              <a:rect l="l" t="t" r="r" b="b"/>
              <a:pathLst>
                <a:path w="845661" h="368599" extrusionOk="0">
                  <a:moveTo>
                    <a:pt x="725835" y="367868"/>
                  </a:moveTo>
                  <a:lnTo>
                    <a:pt x="116604" y="367868"/>
                  </a:lnTo>
                  <a:cubicBezTo>
                    <a:pt x="51355" y="367801"/>
                    <a:pt x="-1550" y="314915"/>
                    <a:pt x="-1611" y="249653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cubicBezTo>
                    <a:pt x="36724" y="-731"/>
                    <a:pt x="47774" y="10325"/>
                    <a:pt x="47774" y="23962"/>
                  </a:cubicBezTo>
                  <a:lnTo>
                    <a:pt x="47774" y="249653"/>
                  </a:lnTo>
                  <a:cubicBezTo>
                    <a:pt x="47836" y="287636"/>
                    <a:pt x="78640" y="318415"/>
                    <a:pt x="116604" y="318483"/>
                  </a:cubicBezTo>
                  <a:lnTo>
                    <a:pt x="725835" y="318483"/>
                  </a:lnTo>
                  <a:cubicBezTo>
                    <a:pt x="763861" y="318446"/>
                    <a:pt x="794603" y="287655"/>
                    <a:pt x="794665" y="249653"/>
                  </a:cubicBezTo>
                  <a:lnTo>
                    <a:pt x="794665" y="23962"/>
                  </a:lnTo>
                  <a:cubicBezTo>
                    <a:pt x="794665" y="10325"/>
                    <a:pt x="805715" y="-731"/>
                    <a:pt x="819358" y="-731"/>
                  </a:cubicBezTo>
                  <a:cubicBezTo>
                    <a:pt x="833000" y="-731"/>
                    <a:pt x="844050" y="10325"/>
                    <a:pt x="844050" y="23962"/>
                  </a:cubicBezTo>
                  <a:lnTo>
                    <a:pt x="844050" y="249653"/>
                  </a:lnTo>
                  <a:cubicBezTo>
                    <a:pt x="843989" y="314915"/>
                    <a:pt x="791084" y="367801"/>
                    <a:pt x="725835" y="3678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0202922" y="7392673"/>
              <a:ext cx="362736" cy="207645"/>
            </a:xfrm>
            <a:custGeom>
              <a:avLst/>
              <a:gdLst/>
              <a:ahLst/>
              <a:cxnLst/>
              <a:rect l="l" t="t" r="r" b="b"/>
              <a:pathLst>
                <a:path w="485266" h="277786" extrusionOk="0">
                  <a:moveTo>
                    <a:pt x="458687" y="276870"/>
                  </a:moveTo>
                  <a:cubicBezTo>
                    <a:pt x="451959" y="276877"/>
                    <a:pt x="445539" y="274161"/>
                    <a:pt x="440909" y="269339"/>
                  </a:cubicBezTo>
                  <a:lnTo>
                    <a:pt x="238429" y="59452"/>
                  </a:lnTo>
                  <a:lnTo>
                    <a:pt x="40887" y="264524"/>
                  </a:lnTo>
                  <a:cubicBezTo>
                    <a:pt x="31380" y="274346"/>
                    <a:pt x="15762" y="274617"/>
                    <a:pt x="5948" y="265142"/>
                  </a:cubicBezTo>
                  <a:cubicBezTo>
                    <a:pt x="-3868" y="255666"/>
                    <a:pt x="-4177" y="240023"/>
                    <a:pt x="5330" y="230201"/>
                  </a:cubicBezTo>
                  <a:lnTo>
                    <a:pt x="220958" y="6794"/>
                  </a:lnTo>
                  <a:cubicBezTo>
                    <a:pt x="230465" y="-3009"/>
                    <a:pt x="246083" y="-3268"/>
                    <a:pt x="255899" y="6214"/>
                  </a:cubicBezTo>
                  <a:cubicBezTo>
                    <a:pt x="256085" y="6406"/>
                    <a:pt x="256270" y="6597"/>
                    <a:pt x="256454" y="6794"/>
                  </a:cubicBezTo>
                  <a:lnTo>
                    <a:pt x="476713" y="235202"/>
                  </a:lnTo>
                  <a:cubicBezTo>
                    <a:pt x="486220" y="245005"/>
                    <a:pt x="485911" y="260641"/>
                    <a:pt x="476095" y="270117"/>
                  </a:cubicBezTo>
                  <a:cubicBezTo>
                    <a:pt x="471527" y="274562"/>
                    <a:pt x="465416" y="277043"/>
                    <a:pt x="458996" y="2770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0363922" y="7392669"/>
              <a:ext cx="38623" cy="426604"/>
            </a:xfrm>
            <a:custGeom>
              <a:avLst/>
              <a:gdLst/>
              <a:ahLst/>
              <a:cxnLst/>
              <a:rect l="l" t="t" r="r" b="b"/>
              <a:pathLst>
                <a:path w="51670" h="570708" extrusionOk="0">
                  <a:moveTo>
                    <a:pt x="25366" y="569978"/>
                  </a:moveTo>
                  <a:cubicBezTo>
                    <a:pt x="11722" y="569978"/>
                    <a:pt x="673" y="558922"/>
                    <a:pt x="673" y="545285"/>
                  </a:cubicBezTo>
                  <a:lnTo>
                    <a:pt x="-1611" y="23962"/>
                  </a:lnTo>
                  <a:cubicBezTo>
                    <a:pt x="-1611" y="10325"/>
                    <a:pt x="9439" y="-731"/>
                    <a:pt x="23081" y="-731"/>
                  </a:cubicBezTo>
                  <a:lnTo>
                    <a:pt x="23081" y="-731"/>
                  </a:lnTo>
                  <a:cubicBezTo>
                    <a:pt x="36724" y="-731"/>
                    <a:pt x="47774" y="10325"/>
                    <a:pt x="47774" y="23962"/>
                  </a:cubicBezTo>
                  <a:lnTo>
                    <a:pt x="50059" y="545285"/>
                  </a:lnTo>
                  <a:cubicBezTo>
                    <a:pt x="50059" y="558922"/>
                    <a:pt x="39009" y="569978"/>
                    <a:pt x="25366" y="5699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789374" y="4808"/>
            <a:ext cx="11069001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2800" dirty="0">
                <a:latin typeface="Open Sans Bold"/>
              </a:rPr>
              <a:t>ПК 2.4 </a:t>
            </a:r>
            <a:r>
              <a:rPr lang="en-US" sz="2800" dirty="0" err="1">
                <a:latin typeface="Open Sans Bold"/>
              </a:rPr>
              <a:t>Осуществлять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разработку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тестовых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наборов</a:t>
            </a:r>
            <a:r>
              <a:rPr lang="en-US" sz="2800" dirty="0">
                <a:latin typeface="Open Sans Bold"/>
              </a:rPr>
              <a:t> и </a:t>
            </a:r>
            <a:r>
              <a:rPr lang="en-US" sz="2800" dirty="0" err="1">
                <a:latin typeface="Open Sans Bold"/>
              </a:rPr>
              <a:t>тестовых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сценариев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для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программного</a:t>
            </a:r>
            <a:r>
              <a:rPr lang="en-US" sz="2800" dirty="0">
                <a:latin typeface="Open Sans Bold"/>
              </a:rPr>
              <a:t> </a:t>
            </a:r>
            <a:r>
              <a:rPr lang="en-US" sz="2800" dirty="0" err="1">
                <a:latin typeface="Open Sans Bold"/>
              </a:rPr>
              <a:t>обеспечения</a:t>
            </a:r>
            <a:endParaRPr lang="en-US" sz="2800" dirty="0">
              <a:latin typeface="Open Sans 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7" y="1143902"/>
            <a:ext cx="113538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1533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B47E53"/>
      </a:dk1>
      <a:lt1>
        <a:srgbClr val="ECEBE6"/>
      </a:lt1>
      <a:dk2>
        <a:srgbClr val="000000"/>
      </a:dk2>
      <a:lt2>
        <a:srgbClr val="F9F9F8"/>
      </a:lt2>
      <a:accent1>
        <a:srgbClr val="EBD1BB"/>
      </a:accent1>
      <a:accent2>
        <a:srgbClr val="EADFD1"/>
      </a:accent2>
      <a:accent3>
        <a:srgbClr val="E0D2D2"/>
      </a:accent3>
      <a:accent4>
        <a:srgbClr val="D7AB89"/>
      </a:accent4>
      <a:accent5>
        <a:srgbClr val="C7B7B8"/>
      </a:accent5>
      <a:accent6>
        <a:srgbClr val="7C6869"/>
      </a:accent6>
      <a:hlink>
        <a:srgbClr val="7464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152</Words>
  <Application>Microsoft Office PowerPoint</Application>
  <PresentationFormat>Широкоэкранный</PresentationFormat>
  <Paragraphs>15</Paragraphs>
  <Slides>12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Aclonica</vt:lpstr>
      <vt:lpstr>Calibri</vt:lpstr>
      <vt:lpstr>Didact Gothic</vt:lpstr>
      <vt:lpstr>Open Sans Bold</vt:lpstr>
      <vt:lpstr>Times New Roman</vt:lpstr>
      <vt:lpstr>Arial</vt:lpstr>
      <vt:lpstr>SlidesMania Template</vt:lpstr>
      <vt:lpstr>Экзамен по ПМ 02. Осуществление интеграции программных модулей </vt:lpstr>
      <vt:lpstr>ПК 2.1. Разрабатывать требования к программным модулям на основе анализа проектной и технической документации на предмет взаимодействия компонентов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Экзамен по ПМ 02. Осуществление интеграции программных модулей </dc:title>
  <cp:lastModifiedBy>Zakir</cp:lastModifiedBy>
  <cp:revision>16</cp:revision>
  <dcterms:modified xsi:type="dcterms:W3CDTF">2024-04-11T23:40:38Z</dcterms:modified>
</cp:coreProperties>
</file>